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1" r:id="rId1"/>
  </p:sldMasterIdLst>
  <p:sldIdLst>
    <p:sldId id="256" r:id="rId2"/>
    <p:sldId id="257" r:id="rId3"/>
    <p:sldId id="281" r:id="rId4"/>
    <p:sldId id="258" r:id="rId5"/>
    <p:sldId id="265" r:id="rId6"/>
    <p:sldId id="261" r:id="rId7"/>
    <p:sldId id="259" r:id="rId8"/>
    <p:sldId id="260" r:id="rId9"/>
    <p:sldId id="276" r:id="rId10"/>
    <p:sldId id="279" r:id="rId11"/>
    <p:sldId id="275" r:id="rId12"/>
    <p:sldId id="280" r:id="rId13"/>
    <p:sldId id="278" r:id="rId14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59">
          <p15:clr>
            <a:srgbClr val="A4A3A4"/>
          </p15:clr>
        </p15:guide>
        <p15:guide id="2" pos="287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916"/>
    <p:restoredTop sz="94660"/>
  </p:normalViewPr>
  <p:slideViewPr>
    <p:cSldViewPr>
      <p:cViewPr>
        <p:scale>
          <a:sx n="110" d="100"/>
          <a:sy n="110" d="100"/>
        </p:scale>
        <p:origin x="-96" y="-72"/>
      </p:cViewPr>
      <p:guideLst>
        <p:guide orient="horz" pos="2159"/>
        <p:guide pos="287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A1E4-C005-49E8-8DD4-1594C67678FE}" type="datetimeFigureOut">
              <a:rPr lang="ko-KR" altLang="en-US" smtClean="0"/>
              <a:t>2021-09-29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17779-E2D2-4DB1-96A8-43F46A7BB96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A1E4-C005-49E8-8DD4-1594C67678FE}" type="datetimeFigureOut">
              <a:rPr lang="ko-KR" altLang="en-US" smtClean="0"/>
              <a:t>2021-09-29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17779-E2D2-4DB1-96A8-43F46A7BB96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A1E4-C005-49E8-8DD4-1594C67678FE}" type="datetimeFigureOut">
              <a:rPr lang="ko-KR" altLang="en-US" smtClean="0"/>
              <a:t>2021-09-29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17779-E2D2-4DB1-96A8-43F46A7BB96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A1E4-C005-49E8-8DD4-1594C67678FE}" type="datetimeFigureOut">
              <a:rPr lang="ko-KR" altLang="en-US" smtClean="0"/>
              <a:t>2021-09-29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17779-E2D2-4DB1-96A8-43F46A7BB96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A1E4-C005-49E8-8DD4-1594C67678FE}" type="datetimeFigureOut">
              <a:rPr lang="ko-KR" altLang="en-US" smtClean="0"/>
              <a:t>2021-09-29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17779-E2D2-4DB1-96A8-43F46A7BB96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A1E4-C005-49E8-8DD4-1594C67678FE}" type="datetimeFigureOut">
              <a:rPr lang="ko-KR" altLang="en-US" smtClean="0"/>
              <a:t>2021-09-29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17779-E2D2-4DB1-96A8-43F46A7BB96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A1E4-C005-49E8-8DD4-1594C67678FE}" type="datetimeFigureOut">
              <a:rPr lang="ko-KR" altLang="en-US" smtClean="0"/>
              <a:t>2021-09-29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17779-E2D2-4DB1-96A8-43F46A7BB96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A1E4-C005-49E8-8DD4-1594C67678FE}" type="datetimeFigureOut">
              <a:rPr lang="ko-KR" altLang="en-US" smtClean="0"/>
              <a:t>2021-09-29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17779-E2D2-4DB1-96A8-43F46A7BB96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A1E4-C005-49E8-8DD4-1594C67678FE}" type="datetimeFigureOut">
              <a:rPr lang="ko-KR" altLang="en-US" smtClean="0"/>
              <a:t>2021-09-29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17779-E2D2-4DB1-96A8-43F46A7BB96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A1E4-C005-49E8-8DD4-1594C67678FE}" type="datetimeFigureOut">
              <a:rPr lang="ko-KR" altLang="en-US" smtClean="0"/>
              <a:t>2021-09-29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17779-E2D2-4DB1-96A8-43F46A7BB96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A1E4-C005-49E8-8DD4-1594C67678FE}" type="datetimeFigureOut">
              <a:rPr lang="ko-KR" altLang="en-US" smtClean="0"/>
              <a:t>2021-09-29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17779-E2D2-4DB1-96A8-43F46A7BB96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30A1E4-C005-49E8-8DD4-1594C67678FE}" type="datetimeFigureOut">
              <a:rPr lang="ko-KR" altLang="en-US" smtClean="0"/>
              <a:t>2021-09-29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117779-E2D2-4DB1-96A8-43F46A7BB96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420888"/>
            <a:ext cx="7772400" cy="1470025"/>
          </a:xfrm>
        </p:spPr>
        <p:txBody>
          <a:bodyPr/>
          <a:lstStyle/>
          <a:p>
            <a:pPr lvl="0">
              <a:defRPr/>
            </a:pPr>
            <a:r>
              <a:rPr lang="ko-KR" altLang="en-US"/>
              <a:t>재활의학과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en-US" altLang="ko-KR"/>
              <a:t>Treatment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150000"/>
              </a:lnSpc>
              <a:defRPr/>
            </a:pPr>
            <a:r>
              <a:rPr lang="ko-KR" altLang="en-US" sz="2400"/>
              <a:t>보조기 및 의지</a:t>
            </a:r>
          </a:p>
        </p:txBody>
      </p:sp>
      <p:pic>
        <p:nvPicPr>
          <p:cNvPr id="5122" name="Picture 2" descr="orthosis에 대한 이미지 검색결과"/>
          <p:cNvPicPr>
            <a:picLocks noChangeAspect="1" noChangeArrowheads="1"/>
          </p:cNvPicPr>
          <p:nvPr/>
        </p:nvPicPr>
        <p:blipFill rotWithShape="1">
          <a:blip r:embed="rId2"/>
          <a:srcRect l="23820" t="2620" r="24720" b="4450"/>
          <a:stretch>
            <a:fillRect/>
          </a:stretch>
        </p:blipFill>
        <p:spPr>
          <a:xfrm>
            <a:off x="683568" y="2348880"/>
            <a:ext cx="1196223" cy="2160239"/>
          </a:xfrm>
          <a:prstGeom prst="rect">
            <a:avLst/>
          </a:prstGeom>
          <a:noFill/>
        </p:spPr>
      </p:pic>
      <p:pic>
        <p:nvPicPr>
          <p:cNvPr id="5124" name="Picture 4" descr="orthosis에 대한 이미지 검색결과"/>
          <p:cNvPicPr>
            <a:picLocks noChangeAspect="1" noChangeArrowheads="1"/>
          </p:cNvPicPr>
          <p:nvPr/>
        </p:nvPicPr>
        <p:blipFill rotWithShape="1">
          <a:blip r:embed="rId3"/>
          <a:srcRect l="13590" b="11710"/>
          <a:stretch>
            <a:fillRect/>
          </a:stretch>
        </p:blipFill>
        <p:spPr>
          <a:xfrm>
            <a:off x="2123728" y="2407317"/>
            <a:ext cx="1999782" cy="2043365"/>
          </a:xfrm>
          <a:prstGeom prst="rect">
            <a:avLst/>
          </a:prstGeom>
          <a:noFill/>
        </p:spPr>
      </p:pic>
      <p:pic>
        <p:nvPicPr>
          <p:cNvPr id="5130" name="Picture 10" descr="prosthesis에 대한 이미지 검색결과"/>
          <p:cNvPicPr>
            <a:picLocks noChangeAspect="1" noChangeArrowheads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683568" y="4702935"/>
            <a:ext cx="3672408" cy="1750400"/>
          </a:xfrm>
          <a:prstGeom prst="rect">
            <a:avLst/>
          </a:prstGeom>
          <a:noFill/>
        </p:spPr>
      </p:pic>
      <p:pic>
        <p:nvPicPr>
          <p:cNvPr id="10" name="그림 9"/>
          <p:cNvPicPr>
            <a:picLocks noChangeAspect="1"/>
          </p:cNvPicPr>
          <p:nvPr/>
        </p:nvPicPr>
        <p:blipFill rotWithShape="1">
          <a:blip r:embed="rId5"/>
          <a:srcRect t="8670"/>
          <a:stretch>
            <a:fillRect/>
          </a:stretch>
        </p:blipFill>
        <p:spPr>
          <a:xfrm>
            <a:off x="4572000" y="2420888"/>
            <a:ext cx="3920659" cy="38164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en-US" altLang="ko-KR"/>
              <a:t>Treatment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150000"/>
              </a:lnSpc>
              <a:defRPr/>
            </a:pPr>
            <a:r>
              <a:rPr lang="en-US" altLang="ko-KR" sz="2400"/>
              <a:t>Physical modalities: hot, cold, electrical stimulation, ultrasound</a:t>
            </a:r>
            <a:endParaRPr lang="ko-KR" altLang="en-US" sz="2400"/>
          </a:p>
        </p:txBody>
      </p:sp>
      <p:pic>
        <p:nvPicPr>
          <p:cNvPr id="3074" name="Picture 2" descr="핫팩 치료에 대한 이미지 검색결과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257661" y="2780928"/>
            <a:ext cx="3314339" cy="1728192"/>
          </a:xfrm>
          <a:prstGeom prst="rect">
            <a:avLst/>
          </a:prstGeom>
          <a:noFill/>
        </p:spPr>
      </p:pic>
      <p:pic>
        <p:nvPicPr>
          <p:cNvPr id="3079" name="그림 3078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5004048" y="3573016"/>
            <a:ext cx="2880320" cy="2016224"/>
          </a:xfrm>
          <a:prstGeom prst="rect">
            <a:avLst/>
          </a:prstGeom>
        </p:spPr>
      </p:pic>
      <p:pic>
        <p:nvPicPr>
          <p:cNvPr id="3081" name="그림 3080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1556938" y="4755604"/>
            <a:ext cx="3015062" cy="18417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en-US" altLang="ko-KR"/>
              <a:t>Treatment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en-US" altLang="ko-KR" sz="2400" dirty="0" err="1" smtClean="0"/>
              <a:t>Electrodiagnostic</a:t>
            </a:r>
            <a:r>
              <a:rPr lang="en-US" altLang="ko-KR" sz="2400" dirty="0" smtClean="0"/>
              <a:t> study : </a:t>
            </a:r>
            <a:r>
              <a:rPr lang="ko-KR" altLang="en-US" sz="2400" dirty="0" smtClean="0"/>
              <a:t>신경손상여부 </a:t>
            </a:r>
            <a:r>
              <a:rPr lang="ko-KR" altLang="en-US" sz="2400" dirty="0" err="1" smtClean="0"/>
              <a:t>확인위한</a:t>
            </a:r>
            <a:r>
              <a:rPr lang="ko-KR" altLang="en-US" sz="2400" dirty="0" smtClean="0"/>
              <a:t> 검사</a:t>
            </a:r>
            <a:endParaRPr lang="en-US" altLang="ko-KR" sz="2400" dirty="0" smtClean="0"/>
          </a:p>
          <a:p>
            <a:pPr>
              <a:lnSpc>
                <a:spcPct val="150000"/>
              </a:lnSpc>
              <a:defRPr/>
            </a:pPr>
            <a:endParaRPr lang="en-US" altLang="ko-KR" sz="2400" dirty="0"/>
          </a:p>
        </p:txBody>
      </p:sp>
      <p:pic>
        <p:nvPicPr>
          <p:cNvPr id="5" name="Picture 5" descr="F:\untitled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87" b="10623"/>
          <a:stretch>
            <a:fillRect/>
          </a:stretch>
        </p:blipFill>
        <p:spPr bwMode="auto">
          <a:xfrm>
            <a:off x="4440977" y="2933581"/>
            <a:ext cx="4379495" cy="2503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내용 개체 틀 3" descr="P8110060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37" y="2780928"/>
            <a:ext cx="3744416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en-US" altLang="ko-KR"/>
              <a:t>Treatment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150000"/>
              </a:lnSpc>
              <a:defRPr/>
            </a:pPr>
            <a:r>
              <a:rPr lang="en-US" altLang="ko-KR" sz="2400"/>
              <a:t>Pain intervention: </a:t>
            </a:r>
            <a:r>
              <a:rPr lang="ko-KR" altLang="en-US" sz="2400"/>
              <a:t>초음파를 이용한 주사요법</a:t>
            </a:r>
          </a:p>
        </p:txBody>
      </p:sp>
      <p:pic>
        <p:nvPicPr>
          <p:cNvPr id="4098" name="Picture 2" descr="초음파 유도 주사에 대한 이미지 검색결과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545083" y="2852936"/>
            <a:ext cx="3692197" cy="2448272"/>
          </a:xfrm>
          <a:prstGeom prst="rect">
            <a:avLst/>
          </a:prstGeom>
          <a:noFill/>
        </p:spPr>
      </p:pic>
      <p:sp>
        <p:nvSpPr>
          <p:cNvPr id="4" name="AutoShape 4" descr="c-arm 주사에 대한 이미지 검색결과"/>
          <p:cNvSpPr>
            <a:spLocks noChangeAspect="1" noChangeArrowheads="1"/>
          </p:cNvSpPr>
          <p:nvPr/>
        </p:nvSpPr>
        <p:spPr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AutoShape 6" descr="c-arm 주사에 대한 이미지 검색결과"/>
          <p:cNvSpPr>
            <a:spLocks noChangeAspect="1" noChangeArrowheads="1"/>
          </p:cNvSpPr>
          <p:nvPr/>
        </p:nvSpPr>
        <p:spPr>
          <a:xfrm>
            <a:off x="320675" y="7937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6" name="AutoShape 8" descr="c-arm 주사에 대한 이미지 검색결과"/>
          <p:cNvSpPr>
            <a:spLocks noChangeAspect="1" noChangeArrowheads="1"/>
          </p:cNvSpPr>
          <p:nvPr/>
        </p:nvSpPr>
        <p:spPr>
          <a:xfrm>
            <a:off x="473075" y="160337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7" name="AutoShape 10" descr="c-arm 주사에 대한 이미지 검색결과"/>
          <p:cNvSpPr>
            <a:spLocks noChangeAspect="1" noChangeArrowheads="1"/>
          </p:cNvSpPr>
          <p:nvPr/>
        </p:nvSpPr>
        <p:spPr>
          <a:xfrm>
            <a:off x="625475" y="312737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8" name="AutoShape 12" descr="c-arm 주사에 대한 이미지 검색결과"/>
          <p:cNvSpPr>
            <a:spLocks noChangeAspect="1" noChangeArrowheads="1"/>
          </p:cNvSpPr>
          <p:nvPr/>
        </p:nvSpPr>
        <p:spPr>
          <a:xfrm>
            <a:off x="777875" y="465137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9" name="AutoShape 14" descr="c-arm 주사에 대한 이미지 검색결과"/>
          <p:cNvSpPr>
            <a:spLocks noChangeAspect="1" noChangeArrowheads="1"/>
          </p:cNvSpPr>
          <p:nvPr/>
        </p:nvSpPr>
        <p:spPr>
          <a:xfrm>
            <a:off x="930275" y="617537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10" name="AutoShape 16" descr="c-arm 주사에 대한 이미지 검색결과"/>
          <p:cNvSpPr>
            <a:spLocks noChangeAspect="1" noChangeArrowheads="1"/>
          </p:cNvSpPr>
          <p:nvPr/>
        </p:nvSpPr>
        <p:spPr>
          <a:xfrm>
            <a:off x="1082675" y="769937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/>
          <a:p>
            <a:pPr lvl="0">
              <a:defRPr/>
            </a:pPr>
            <a:endParaRPr lang="ko-KR" altLang="en-US"/>
          </a:p>
        </p:txBody>
      </p:sp>
      <p:pic>
        <p:nvPicPr>
          <p:cNvPr id="4118" name="Picture 22" descr="관련 이미지"/>
          <p:cNvPicPr>
            <a:picLocks noChangeAspect="1" noChangeArrowheads="1"/>
          </p:cNvPicPr>
          <p:nvPr/>
        </p:nvPicPr>
        <p:blipFill rotWithShape="1">
          <a:blip r:embed="rId3"/>
          <a:srcRect b="18860"/>
          <a:stretch>
            <a:fillRect/>
          </a:stretch>
        </p:blipFill>
        <p:spPr>
          <a:xfrm>
            <a:off x="4572000" y="2976165"/>
            <a:ext cx="4176464" cy="220181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정의</a:t>
            </a:r>
            <a:r>
              <a:rPr lang="en-US" altLang="ko-KR"/>
              <a:t> 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150000"/>
              </a:lnSpc>
              <a:defRPr/>
            </a:pPr>
            <a:r>
              <a:rPr lang="en-US" altLang="ko-KR" sz="2400"/>
              <a:t>A process aimed at enabling people to reach and maintain their optimal physical, sensory, intellectual, psychological and social levels</a:t>
            </a:r>
            <a:endParaRPr lang="ko-KR" altLang="en-US" sz="24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ko-KR" altLang="en-US" sz="2000"/>
              <a:t>질병</a:t>
            </a:r>
            <a:r>
              <a:rPr lang="en-US" altLang="ko-KR" sz="2000"/>
              <a:t>,</a:t>
            </a:r>
            <a:r>
              <a:rPr lang="ko-KR" altLang="en-US" sz="2000"/>
              <a:t> 외상 등으로 기능저하를 가진 환자를 진단하고 치료하는 역할</a:t>
            </a:r>
          </a:p>
          <a:p>
            <a:pPr lvl="0">
              <a:lnSpc>
                <a:spcPct val="150000"/>
              </a:lnSpc>
              <a:defRPr/>
            </a:pPr>
            <a:r>
              <a:rPr lang="ko-KR" altLang="en-US" sz="2000"/>
              <a:t>환자의 신체적</a:t>
            </a:r>
            <a:r>
              <a:rPr lang="en-US" altLang="ko-KR" sz="2000"/>
              <a:t>,</a:t>
            </a:r>
            <a:r>
              <a:rPr lang="ko-KR" altLang="en-US" sz="2000"/>
              <a:t> 정신적</a:t>
            </a:r>
            <a:r>
              <a:rPr lang="en-US" altLang="ko-KR" sz="2000"/>
              <a:t>, </a:t>
            </a:r>
            <a:r>
              <a:rPr lang="ko-KR" altLang="en-US" sz="2000"/>
              <a:t>사회적인 면에서 최적의 상태를 유지할 수 있도록 포괄적 전인 치료를 지향하며 궁극적으로 환자의 삶의 질을 높이는 것을 목표로 함</a:t>
            </a:r>
            <a:r>
              <a:rPr lang="en-US" altLang="ko-KR" sz="2000"/>
              <a:t>.</a:t>
            </a:r>
          </a:p>
          <a:p>
            <a:pPr lvl="0">
              <a:lnSpc>
                <a:spcPct val="150000"/>
              </a:lnSpc>
              <a:defRPr/>
            </a:pPr>
            <a:r>
              <a:rPr lang="ko-KR" altLang="en-US" sz="2000"/>
              <a:t>뇌졸중</a:t>
            </a:r>
            <a:r>
              <a:rPr lang="en-US" altLang="ko-KR" sz="2000"/>
              <a:t>, </a:t>
            </a:r>
            <a:r>
              <a:rPr lang="ko-KR" altLang="en-US" sz="2000"/>
              <a:t>외상성 뇌손상</a:t>
            </a:r>
            <a:r>
              <a:rPr lang="en-US" altLang="ko-KR" sz="2000"/>
              <a:t>, </a:t>
            </a:r>
            <a:r>
              <a:rPr lang="ko-KR" altLang="en-US" sz="2000"/>
              <a:t>척수손상</a:t>
            </a:r>
            <a:r>
              <a:rPr lang="en-US" altLang="ko-KR" sz="2000"/>
              <a:t>, </a:t>
            </a:r>
            <a:r>
              <a:rPr lang="ko-KR" altLang="en-US" sz="2000"/>
              <a:t>근골격계 통증</a:t>
            </a:r>
            <a:r>
              <a:rPr lang="en-US" altLang="ko-KR" sz="2000"/>
              <a:t>, </a:t>
            </a:r>
            <a:r>
              <a:rPr lang="ko-KR" altLang="en-US" sz="2000"/>
              <a:t>소아발달</a:t>
            </a:r>
            <a:r>
              <a:rPr lang="en-US" altLang="ko-KR" sz="2000"/>
              <a:t>, </a:t>
            </a:r>
            <a:r>
              <a:rPr lang="ko-KR" altLang="en-US" sz="2000"/>
              <a:t>절단재활 등 세분화된 진료과목으로 진료를 수행</a:t>
            </a:r>
          </a:p>
          <a:p>
            <a:pPr lvl="0">
              <a:lnSpc>
                <a:spcPct val="150000"/>
              </a:lnSpc>
              <a:defRPr/>
            </a:pPr>
            <a:r>
              <a:rPr lang="ko-KR" altLang="en-US" sz="2000"/>
              <a:t>전문적인 재활치료를 위해 운동치료실</a:t>
            </a:r>
            <a:r>
              <a:rPr lang="en-US" altLang="ko-KR" sz="2000"/>
              <a:t>, </a:t>
            </a:r>
            <a:r>
              <a:rPr lang="ko-KR" altLang="en-US" sz="2000"/>
              <a:t>작업치료실</a:t>
            </a:r>
            <a:r>
              <a:rPr lang="en-US" altLang="ko-KR" sz="2000"/>
              <a:t>, </a:t>
            </a:r>
            <a:r>
              <a:rPr lang="ko-KR" altLang="en-US" sz="2000"/>
              <a:t>언어치료실</a:t>
            </a:r>
            <a:r>
              <a:rPr lang="en-US" altLang="ko-KR" sz="2000"/>
              <a:t>, </a:t>
            </a:r>
            <a:r>
              <a:rPr lang="ko-KR" altLang="en-US" sz="2000"/>
              <a:t>연하치료실</a:t>
            </a:r>
            <a:r>
              <a:rPr lang="en-US" altLang="ko-KR" sz="2000"/>
              <a:t>, </a:t>
            </a:r>
            <a:r>
              <a:rPr lang="ko-KR" altLang="en-US" sz="2000"/>
              <a:t>전기온열치료실 등을 갖추어 치료가 필요한 환자들에게 수준 높은 의료서비스를 제공함</a:t>
            </a:r>
            <a:r>
              <a:rPr lang="en-US" altLang="ko-KR" sz="2000"/>
              <a:t>.</a:t>
            </a:r>
            <a:endParaRPr lang="ko-KR" altLang="en-US" sz="20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특징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 sz="2400" dirty="0" err="1"/>
              <a:t>다학제적</a:t>
            </a:r>
            <a:r>
              <a:rPr lang="ko-KR" altLang="en-US" sz="2400" dirty="0"/>
              <a:t> 팀 접근으로 포괄적 치료</a:t>
            </a:r>
            <a:r>
              <a:rPr lang="en-US" altLang="ko-KR" sz="2400" dirty="0"/>
              <a:t> </a:t>
            </a:r>
            <a:r>
              <a:rPr lang="ko-KR" altLang="en-US" sz="2400" dirty="0"/>
              <a:t>수행</a:t>
            </a:r>
            <a:r>
              <a:rPr lang="en-US" altLang="ko-KR" sz="2400" dirty="0"/>
              <a:t>.</a:t>
            </a: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2"/>
          <a:srcRect r="4640"/>
          <a:stretch>
            <a:fillRect/>
          </a:stretch>
        </p:blipFill>
        <p:spPr>
          <a:xfrm>
            <a:off x="2301255" y="2348880"/>
            <a:ext cx="4541490" cy="35718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특징</a:t>
            </a:r>
            <a:endParaRPr lang="en-US" altLang="ko-KR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150000"/>
              </a:lnSpc>
              <a:defRPr/>
            </a:pPr>
            <a:r>
              <a:rPr lang="ko-KR" altLang="en-US" sz="2400"/>
              <a:t>기능 지향적</a:t>
            </a:r>
            <a:r>
              <a:rPr lang="en-US" altLang="ko-KR" sz="2400"/>
              <a:t> </a:t>
            </a:r>
          </a:p>
          <a:p>
            <a:pPr lvl="0">
              <a:lnSpc>
                <a:spcPct val="150000"/>
              </a:lnSpc>
              <a:defRPr/>
            </a:pPr>
            <a:r>
              <a:rPr lang="ko-KR" altLang="en-US" sz="2400"/>
              <a:t>작업 지향적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5325624" y="3068960"/>
            <a:ext cx="2486736" cy="2869997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971600" y="3284984"/>
            <a:ext cx="3744415" cy="24974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특징</a:t>
            </a:r>
          </a:p>
        </p:txBody>
      </p:sp>
      <p:pic>
        <p:nvPicPr>
          <p:cNvPr id="4" name="내용 개체 틀 3" descr="1.bmp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4740" r="4110" b="9860"/>
          <a:stretch>
            <a:fillRect/>
          </a:stretch>
        </p:blipFill>
        <p:spPr>
          <a:xfrm>
            <a:off x="696249" y="1926246"/>
            <a:ext cx="7908199" cy="3807010"/>
          </a:xfrm>
        </p:spPr>
      </p:pic>
      <p:sp>
        <p:nvSpPr>
          <p:cNvPr id="5" name="TextBox 4"/>
          <p:cNvSpPr txBox="1"/>
          <p:nvPr/>
        </p:nvSpPr>
        <p:spPr>
          <a:xfrm>
            <a:off x="3576568" y="3108448"/>
            <a:ext cx="1715512" cy="3662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ko-KR" b="1">
                <a:solidFill>
                  <a:srgbClr val="FF0000"/>
                </a:solidFill>
              </a:rPr>
              <a:t>Rehabilitation</a:t>
            </a:r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분야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altLang="ko-KR" sz="2400"/>
              <a:t>Brain injury: TBI, stroke, etc</a:t>
            </a:r>
          </a:p>
          <a:p>
            <a:pPr lvl="0">
              <a:lnSpc>
                <a:spcPct val="150000"/>
              </a:lnSpc>
              <a:defRPr/>
            </a:pPr>
            <a:r>
              <a:rPr lang="en-US" altLang="ko-KR" sz="2400"/>
              <a:t>Spinal cord injury: trauma, tumor, etc</a:t>
            </a:r>
          </a:p>
          <a:p>
            <a:pPr lvl="0">
              <a:lnSpc>
                <a:spcPct val="150000"/>
              </a:lnSpc>
              <a:defRPr/>
            </a:pPr>
            <a:r>
              <a:rPr lang="en-US" altLang="ko-KR" sz="2400"/>
              <a:t>Musculoskeletal injury (bone &amp; soft tissue): sports</a:t>
            </a:r>
          </a:p>
          <a:p>
            <a:pPr lvl="0">
              <a:lnSpc>
                <a:spcPct val="150000"/>
              </a:lnSpc>
              <a:defRPr/>
            </a:pPr>
            <a:r>
              <a:rPr lang="en-US" altLang="ko-KR" sz="2400"/>
              <a:t>Cardiopulmonary: MI, ALS, etc</a:t>
            </a:r>
          </a:p>
          <a:p>
            <a:pPr lvl="0">
              <a:lnSpc>
                <a:spcPct val="150000"/>
              </a:lnSpc>
              <a:defRPr/>
            </a:pPr>
            <a:r>
              <a:rPr lang="en-US" altLang="ko-KR" sz="2400"/>
              <a:t>Cancer: breast, etc</a:t>
            </a:r>
          </a:p>
          <a:p>
            <a:pPr lvl="0">
              <a:lnSpc>
                <a:spcPct val="150000"/>
              </a:lnSpc>
              <a:defRPr/>
            </a:pPr>
            <a:r>
              <a:rPr lang="en-US" altLang="ko-KR" sz="2400"/>
              <a:t>Pediatric: Cerebral palsy, etc</a:t>
            </a:r>
          </a:p>
          <a:p>
            <a:pPr lvl="0">
              <a:lnSpc>
                <a:spcPct val="150000"/>
              </a:lnSpc>
              <a:defRPr/>
            </a:pPr>
            <a:r>
              <a:rPr lang="en-US" altLang="ko-KR" sz="2400"/>
              <a:t>Geriatric</a:t>
            </a:r>
            <a:endParaRPr lang="ko-KR" altLang="en-US" sz="24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분야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150000"/>
              </a:lnSpc>
              <a:defRPr/>
            </a:pPr>
            <a:r>
              <a:rPr lang="en-US" altLang="ko-KR" sz="2400"/>
              <a:t>Pain</a:t>
            </a:r>
          </a:p>
          <a:p>
            <a:pPr lvl="0">
              <a:lnSpc>
                <a:spcPct val="150000"/>
              </a:lnSpc>
              <a:defRPr/>
            </a:pPr>
            <a:r>
              <a:rPr lang="en-US" altLang="ko-KR" sz="2400"/>
              <a:t>Swallowing</a:t>
            </a:r>
          </a:p>
          <a:p>
            <a:pPr lvl="0">
              <a:lnSpc>
                <a:spcPct val="150000"/>
              </a:lnSpc>
              <a:defRPr/>
            </a:pPr>
            <a:r>
              <a:rPr lang="en-US" altLang="ko-KR" sz="2400"/>
              <a:t>Prosthesis</a:t>
            </a:r>
            <a:r>
              <a:rPr lang="ko-KR" altLang="en-US" sz="2400"/>
              <a:t> </a:t>
            </a:r>
            <a:r>
              <a:rPr lang="en-US" altLang="ko-KR" sz="2400"/>
              <a:t>and Orthosis</a:t>
            </a:r>
          </a:p>
          <a:p>
            <a:pPr lvl="0">
              <a:lnSpc>
                <a:spcPct val="150000"/>
              </a:lnSpc>
              <a:defRPr/>
            </a:pPr>
            <a:r>
              <a:rPr lang="en-US" altLang="ko-KR" sz="2400"/>
              <a:t>Deconditioning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en-US" altLang="ko-KR"/>
              <a:t>Treatment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199" y="1412776"/>
            <a:ext cx="8229600" cy="4525963"/>
          </a:xfrm>
        </p:spPr>
        <p:txBody>
          <a:bodyPr/>
          <a:lstStyle/>
          <a:p>
            <a:pPr lvl="0">
              <a:lnSpc>
                <a:spcPct val="150000"/>
              </a:lnSpc>
              <a:defRPr/>
            </a:pPr>
            <a:r>
              <a:rPr lang="en-US" altLang="ko-KR" sz="2400"/>
              <a:t>Physical therapy</a:t>
            </a:r>
          </a:p>
          <a:p>
            <a:pPr lvl="0">
              <a:lnSpc>
                <a:spcPct val="150000"/>
              </a:lnSpc>
              <a:defRPr/>
            </a:pPr>
            <a:r>
              <a:rPr lang="en-US" altLang="ko-KR" sz="2400"/>
              <a:t>Occupational therapy</a:t>
            </a:r>
          </a:p>
          <a:p>
            <a:pPr lvl="0">
              <a:lnSpc>
                <a:spcPct val="150000"/>
              </a:lnSpc>
              <a:defRPr/>
            </a:pPr>
            <a:r>
              <a:rPr lang="en-US" altLang="ko-KR" sz="2400"/>
              <a:t>Speech therapy</a:t>
            </a:r>
          </a:p>
          <a:p>
            <a:pPr lvl="0">
              <a:lnSpc>
                <a:spcPct val="150000"/>
              </a:lnSpc>
              <a:defRPr/>
            </a:pPr>
            <a:r>
              <a:rPr lang="en-US" altLang="ko-KR" sz="2400"/>
              <a:t>Swallowing therapy</a:t>
            </a:r>
          </a:p>
          <a:p>
            <a:pPr lvl="0">
              <a:lnSpc>
                <a:spcPct val="150000"/>
              </a:lnSpc>
              <a:defRPr/>
            </a:pPr>
            <a:r>
              <a:rPr lang="en-US" altLang="ko-KR" sz="2400"/>
              <a:t>Cognitive therapy</a:t>
            </a:r>
          </a:p>
          <a:p>
            <a:pPr lvl="0">
              <a:lnSpc>
                <a:spcPct val="150000"/>
              </a:lnSpc>
              <a:defRPr/>
            </a:pPr>
            <a:endParaRPr lang="ko-KR" altLang="en-US" sz="2400"/>
          </a:p>
        </p:txBody>
      </p:sp>
      <p:pic>
        <p:nvPicPr>
          <p:cNvPr id="1026" name="Picture 2" descr="관련 이미지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4572000" y="2060848"/>
            <a:ext cx="3672408" cy="2065730"/>
          </a:xfrm>
          <a:prstGeom prst="rect">
            <a:avLst/>
          </a:prstGeom>
          <a:noFill/>
        </p:spPr>
      </p:pic>
      <p:pic>
        <p:nvPicPr>
          <p:cNvPr id="1033" name="그림 1032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611560" y="4749146"/>
            <a:ext cx="2448272" cy="1632181"/>
          </a:xfrm>
          <a:prstGeom prst="rect">
            <a:avLst/>
          </a:prstGeom>
        </p:spPr>
      </p:pic>
      <p:pic>
        <p:nvPicPr>
          <p:cNvPr id="1034" name="그림 1033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3347864" y="4797152"/>
            <a:ext cx="2376264" cy="1562393"/>
          </a:xfrm>
          <a:prstGeom prst="rect">
            <a:avLst/>
          </a:prstGeom>
        </p:spPr>
      </p:pic>
      <p:pic>
        <p:nvPicPr>
          <p:cNvPr id="1035" name="그림 1034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5949517" y="4941168"/>
            <a:ext cx="2942963" cy="12795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208</Words>
  <Application>Microsoft Office PowerPoint</Application>
  <PresentationFormat>화면 슬라이드 쇼(4:3)</PresentationFormat>
  <Paragraphs>41</Paragraphs>
  <Slides>13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13</vt:i4>
      </vt:variant>
    </vt:vector>
  </HeadingPairs>
  <TitlesOfParts>
    <vt:vector size="14" baseType="lpstr">
      <vt:lpstr>Office 테마</vt:lpstr>
      <vt:lpstr>재활의학과</vt:lpstr>
      <vt:lpstr>정의 </vt:lpstr>
      <vt:lpstr>PowerPoint 프레젠테이션</vt:lpstr>
      <vt:lpstr>특징</vt:lpstr>
      <vt:lpstr>특징</vt:lpstr>
      <vt:lpstr>특징</vt:lpstr>
      <vt:lpstr>분야</vt:lpstr>
      <vt:lpstr>분야</vt:lpstr>
      <vt:lpstr>Treatment</vt:lpstr>
      <vt:lpstr>Treatment</vt:lpstr>
      <vt:lpstr>Treatment</vt:lpstr>
      <vt:lpstr>Treatment</vt:lpstr>
      <vt:lpstr>Treatment</vt:lpstr>
    </vt:vector>
  </TitlesOfParts>
  <Manager/>
  <Company>주인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재활의학실습 OT</dc:title>
  <dc:creator>컴퓨터</dc:creator>
  <cp:lastModifiedBy>user</cp:lastModifiedBy>
  <cp:revision>42</cp:revision>
  <dcterms:created xsi:type="dcterms:W3CDTF">2013-02-20T06:48:02Z</dcterms:created>
  <dcterms:modified xsi:type="dcterms:W3CDTF">2021-09-29T01:54:24Z</dcterms:modified>
  <cp:version/>
</cp:coreProperties>
</file>